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m4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10"/>
  </p:notesMasterIdLst>
  <p:sldIdLst>
    <p:sldId id="256" r:id="rId2"/>
    <p:sldId id="261" r:id="rId3"/>
    <p:sldId id="258" r:id="rId4"/>
    <p:sldId id="260" r:id="rId5"/>
    <p:sldId id="264" r:id="rId6"/>
    <p:sldId id="263" r:id="rId7"/>
    <p:sldId id="262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0F00"/>
    <a:srgbClr val="681300"/>
    <a:srgbClr val="C52300"/>
    <a:srgbClr val="B22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44" autoAdjust="0"/>
  </p:normalViewPr>
  <p:slideViewPr>
    <p:cSldViewPr snapToGrid="0" snapToObjects="1">
      <p:cViewPr>
        <p:scale>
          <a:sx n="100" d="100"/>
          <a:sy n="100" d="100"/>
        </p:scale>
        <p:origin x="-1136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C5274-AD46-3749-B558-77D030C1F2D5}" type="datetimeFigureOut">
              <a:rPr lang="fr-FR" smtClean="0"/>
              <a:t>10/04/15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6AE85-A7DD-7542-80FD-3463D9D5752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2170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6AE85-A7DD-7542-80FD-3463D9D5752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767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6AE85-A7DD-7542-80FD-3463D9D5752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510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6AE85-A7DD-7542-80FD-3463D9D5752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08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97025"/>
            <a:ext cx="7583488" cy="1679575"/>
          </a:xfrm>
        </p:spPr>
        <p:txBody>
          <a:bodyPr anchor="b" anchorCtr="0"/>
          <a:lstStyle>
            <a:lvl1pPr>
              <a:defRPr sz="54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276600"/>
            <a:ext cx="7583487" cy="1752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3254188"/>
            <a:ext cx="7580376" cy="168536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4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457200"/>
            <a:ext cx="4114800" cy="27432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812" y="4953000"/>
            <a:ext cx="7580376" cy="9144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50" y="1627188"/>
            <a:ext cx="7580376" cy="168249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44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3309411"/>
            <a:ext cx="7580376" cy="1755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6788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6216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216" y="2174875"/>
            <a:ext cx="3529584" cy="3716338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tabLst/>
              <a:defRPr sz="1800"/>
            </a:lvl6pPr>
            <a:lvl7pPr marL="1603375" indent="-231775">
              <a:tabLst/>
              <a:defRPr sz="1800"/>
            </a:lvl7pPr>
            <a:lvl8pPr marL="1828800" indent="-231775">
              <a:tabLst/>
              <a:defRPr sz="1800"/>
            </a:lvl8pPr>
            <a:lvl9pPr marL="2060575" indent="-231775">
              <a:tabLst/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29584" cy="3716338"/>
          </a:xfrm>
        </p:spPr>
        <p:txBody>
          <a:bodyPr>
            <a:noAutofit/>
          </a:bodyPr>
          <a:lstStyle>
            <a:lvl1pPr marL="2317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6889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9144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1461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3716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16033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18288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0605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92" y="838200"/>
            <a:ext cx="3474720" cy="4572000"/>
          </a:xfrm>
        </p:spPr>
        <p:txBody>
          <a:bodyPr>
            <a:normAutofit/>
          </a:bodyPr>
          <a:lstStyle>
            <a:lvl1pPr marL="282575" indent="-282575">
              <a:defRPr sz="2400"/>
            </a:lvl1pPr>
            <a:lvl2pPr marL="573088" indent="-282575">
              <a:defRPr sz="2200"/>
            </a:lvl2pPr>
            <a:lvl3pPr marL="855663" indent="-282575">
              <a:defRPr sz="20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7892" y="838200"/>
            <a:ext cx="3474720" cy="45720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25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3" y="1371600"/>
            <a:ext cx="7583488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743200"/>
            <a:ext cx="4114800" cy="28194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65760" indent="-365760">
              <a:defRPr/>
            </a:lvl1pPr>
            <a:lvl2pPr marL="731520" indent="-365760">
              <a:defRPr/>
            </a:lvl2pPr>
            <a:lvl3pPr marL="1097280" indent="-365760">
              <a:defRPr/>
            </a:lvl3pPr>
            <a:lvl4pPr marL="1463040" indent="-365760">
              <a:defRPr/>
            </a:lvl4pPr>
            <a:lvl5pPr marL="1828800" indent="-365760">
              <a:defRPr/>
            </a:lvl5pPr>
            <a:lvl6pPr marL="2194560" indent="-365760">
              <a:defRPr/>
            </a:lvl6pPr>
            <a:lvl7pPr marL="2560320" indent="-365760">
              <a:defRPr/>
            </a:lvl7pPr>
            <a:lvl8pPr marL="2926080" indent="-365760">
              <a:defRPr/>
            </a:lvl8pPr>
            <a:lvl9pPr marL="3291840" indent="-365760">
              <a:defRPr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Vert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838200"/>
            <a:ext cx="1676400" cy="5053013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0"/>
            <a:ext cx="6019800" cy="505301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ext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ctr" defTabSz="914400" rtl="0" eaLnBrk="1" latinLnBrk="0" hangingPunct="1">
        <a:lnSpc>
          <a:spcPct val="95000"/>
        </a:lnSpc>
        <a:spcBef>
          <a:spcPct val="0"/>
        </a:spcBef>
        <a:buNone/>
        <a:defRPr sz="4800" b="1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spcAft>
          <a:spcPts val="0"/>
        </a:spcAft>
        <a:buSzPct val="90000"/>
        <a:buFont typeface="Wingdings" pitchFamily="2" charset="2"/>
        <a:buChar char=""/>
        <a:defRPr sz="24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22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20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dirty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microsoft.com/office/2007/relationships/media" Target="../media/media1.m4v"/><Relationship Id="rId2" Type="http://schemas.openxmlformats.org/officeDocument/2006/relationships/video" Target="../media/media1.m4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jacquesguyotetdanieletephany.wordpress.com/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057400"/>
            <a:ext cx="9039877" cy="1028700"/>
          </a:xfrm>
        </p:spPr>
        <p:txBody>
          <a:bodyPr/>
          <a:lstStyle/>
          <a:p>
            <a:r>
              <a:rPr lang="fr-FR" sz="32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Peuples Minorisés et cultures de résistance</a:t>
            </a:r>
            <a:br>
              <a:rPr lang="fr-FR" sz="32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</a:br>
            <a:r>
              <a:rPr lang="fr-FR" sz="2000" b="0" i="1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L’apport d’une sociologie critique et qualitative</a:t>
            </a:r>
            <a:r>
              <a:rPr lang="fr-FR" sz="3200" dirty="0">
                <a:ln>
                  <a:solidFill>
                    <a:srgbClr val="0080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fr-FR" sz="3200" dirty="0">
                <a:ln>
                  <a:solidFill>
                    <a:srgbClr val="0080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</a:br>
            <a:endParaRPr lang="fr-FR" sz="16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232912"/>
            <a:ext cx="9039877" cy="1911638"/>
          </a:xfrm>
        </p:spPr>
        <p:txBody>
          <a:bodyPr numCol="2">
            <a:norm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Jacques Guyot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sz="2000" i="1" dirty="0" smtClean="0">
                <a:solidFill>
                  <a:schemeClr val="tx1"/>
                </a:solidFill>
              </a:rPr>
              <a:t>Université Paris 8</a:t>
            </a:r>
          </a:p>
          <a:p>
            <a:r>
              <a:rPr lang="fr-FR" sz="2000" i="1" dirty="0" smtClean="0">
                <a:solidFill>
                  <a:schemeClr val="tx1"/>
                </a:solidFill>
              </a:rPr>
              <a:t> CEMTI EA 3388</a:t>
            </a:r>
          </a:p>
          <a:p>
            <a:endParaRPr lang="fr-FR" dirty="0" smtClean="0">
              <a:solidFill>
                <a:schemeClr val="tx1"/>
              </a:solidFill>
            </a:endParaRPr>
          </a:p>
          <a:p>
            <a:r>
              <a:rPr lang="fr-FR" b="1" dirty="0" smtClean="0">
                <a:solidFill>
                  <a:schemeClr val="tx1"/>
                </a:solidFill>
              </a:rPr>
              <a:t>Danièle </a:t>
            </a:r>
            <a:r>
              <a:rPr lang="fr-FR" b="1" dirty="0" err="1" smtClean="0">
                <a:solidFill>
                  <a:schemeClr val="tx1"/>
                </a:solidFill>
              </a:rPr>
              <a:t>Téphany</a:t>
            </a:r>
            <a:endParaRPr lang="fr-FR" b="1" dirty="0">
              <a:solidFill>
                <a:schemeClr val="tx1"/>
              </a:solidFill>
            </a:endParaRPr>
          </a:p>
          <a:p>
            <a:r>
              <a:rPr lang="fr-FR" sz="2000" i="1" dirty="0">
                <a:solidFill>
                  <a:schemeClr val="tx1"/>
                </a:solidFill>
              </a:rPr>
              <a:t>F</a:t>
            </a:r>
            <a:r>
              <a:rPr lang="fr-FR" sz="2000" i="1" dirty="0" smtClean="0">
                <a:solidFill>
                  <a:schemeClr val="tx1"/>
                </a:solidFill>
              </a:rPr>
              <a:t>ormatrice consultante</a:t>
            </a:r>
          </a:p>
          <a:p>
            <a:r>
              <a:rPr lang="fr-FR" sz="2000" i="1" dirty="0">
                <a:solidFill>
                  <a:schemeClr val="tx1"/>
                </a:solidFill>
              </a:rPr>
              <a:t>C</a:t>
            </a:r>
            <a:r>
              <a:rPr lang="fr-FR" sz="2000" i="1" dirty="0" smtClean="0">
                <a:solidFill>
                  <a:schemeClr val="tx1"/>
                </a:solidFill>
              </a:rPr>
              <a:t>ertifiée en sociologie clinique à l’IISC</a:t>
            </a:r>
            <a:endParaRPr lang="fr-FR" sz="2000" i="1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18263" y="5871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 descr="Capture d’écran 2015-03-16 à 13.58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57227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Colloque</a:t>
            </a:r>
            <a:r>
              <a:rPr lang="en-US" dirty="0" smtClean="0"/>
              <a:t> RISC - 8 - 10 </a:t>
            </a:r>
            <a:r>
              <a:rPr lang="en-US" dirty="0" err="1" smtClean="0"/>
              <a:t>avril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457200" y="3505200"/>
            <a:ext cx="791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https</a:t>
            </a:r>
            <a:r>
              <a:rPr lang="fr-FR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://</a:t>
            </a:r>
            <a:r>
              <a:rPr lang="fr-FR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jacquesguyotetdanieletephany.wordpress.com</a:t>
            </a:r>
            <a:r>
              <a:rPr lang="fr-FR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3183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123" y="1857228"/>
            <a:ext cx="9039877" cy="804886"/>
          </a:xfrm>
        </p:spPr>
        <p:txBody>
          <a:bodyPr anchor="t"/>
          <a:lstStyle/>
          <a:p>
            <a:r>
              <a:rPr lang="fr-FR" sz="180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Peuples Minorisés et cultures de résistance</a:t>
            </a:r>
            <a:r>
              <a:rPr lang="fr-FR" sz="1800" dirty="0">
                <a:ln>
                  <a:solidFill>
                    <a:srgbClr val="0080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fr-FR" sz="1800" dirty="0">
                <a:ln>
                  <a:solidFill>
                    <a:srgbClr val="0080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</a:br>
            <a:r>
              <a:rPr lang="fr-FR" sz="1800" dirty="0" smtClean="0">
                <a:ln>
                  <a:solidFill>
                    <a:srgbClr val="0080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fr-FR" sz="1800" dirty="0" smtClean="0">
                <a:ln>
                  <a:solidFill>
                    <a:srgbClr val="0080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</a:br>
            <a:r>
              <a:rPr lang="fr-FR" sz="1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8000"/>
                </a:solidFill>
              </a:rPr>
              <a:t>Quelques mots sur le projet</a:t>
            </a:r>
            <a:endParaRPr lang="fr-FR" sz="1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202" y="2830406"/>
            <a:ext cx="9039877" cy="3430694"/>
          </a:xfrm>
        </p:spPr>
        <p:txBody>
          <a:bodyPr numCol="1">
            <a:normAutofit fontScale="92500"/>
          </a:bodyPr>
          <a:lstStyle/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r>
              <a:rPr lang="fr-FR" sz="1600" b="1" i="1" dirty="0" smtClean="0">
                <a:solidFill>
                  <a:srgbClr val="008000"/>
                </a:solidFill>
              </a:rPr>
              <a:t>Ancrage de la recherche</a:t>
            </a:r>
            <a:r>
              <a:rPr lang="fr-FR" sz="1600" i="1" dirty="0" smtClean="0">
                <a:solidFill>
                  <a:srgbClr val="008000"/>
                </a:solidFill>
              </a:rPr>
              <a:t> :</a:t>
            </a:r>
          </a:p>
          <a:p>
            <a:pPr marL="742950" lvl="1" indent="-285750" algn="l">
              <a:buClr>
                <a:srgbClr val="C52300"/>
              </a:buClr>
              <a:buFont typeface="Wingdings" charset="2"/>
              <a:buChar char="u"/>
            </a:pPr>
            <a:r>
              <a:rPr lang="fr-FR" sz="1400" i="1" dirty="0">
                <a:solidFill>
                  <a:schemeClr val="tx1"/>
                </a:solidFill>
              </a:rPr>
              <a:t>T</a:t>
            </a:r>
            <a:r>
              <a:rPr lang="fr-FR" sz="1400" i="1" dirty="0" smtClean="0">
                <a:solidFill>
                  <a:schemeClr val="tx1"/>
                </a:solidFill>
              </a:rPr>
              <a:t>ravaux sur les peuples minorisés en Europe et en Amérique latine</a:t>
            </a:r>
            <a:endParaRPr lang="fr-FR" sz="1400" i="1" dirty="0">
              <a:solidFill>
                <a:schemeClr val="tx1"/>
              </a:solidFill>
            </a:endParaRPr>
          </a:p>
          <a:p>
            <a:pPr marL="285750" indent="-285750" algn="l">
              <a:buClr>
                <a:srgbClr val="C52300"/>
              </a:buClr>
              <a:buFont typeface="Wingdings" charset="2"/>
              <a:buChar char="Ø"/>
            </a:pPr>
            <a:r>
              <a:rPr lang="fr-FR" sz="1600" b="1" i="1" dirty="0" smtClean="0">
                <a:solidFill>
                  <a:srgbClr val="008000"/>
                </a:solidFill>
              </a:rPr>
              <a:t>Objectifs :</a:t>
            </a:r>
            <a:endParaRPr lang="fr-FR" sz="1600" dirty="0">
              <a:solidFill>
                <a:srgbClr val="008000"/>
              </a:solidFill>
              <a:effectLst/>
            </a:endParaRPr>
          </a:p>
          <a:p>
            <a:pPr marL="742950" lvl="1" indent="-285750" algn="l">
              <a:buClr>
                <a:srgbClr val="C52300"/>
              </a:buClr>
              <a:buFont typeface="Wingdings" charset="2"/>
              <a:buChar char="u"/>
            </a:pPr>
            <a:r>
              <a:rPr lang="fr-FR" sz="1400" i="1" dirty="0" smtClean="0">
                <a:solidFill>
                  <a:schemeClr val="tx1"/>
                </a:solidFill>
                <a:effectLst/>
              </a:rPr>
              <a:t>Identifier les </a:t>
            </a:r>
            <a:r>
              <a:rPr lang="fr-FR" sz="1400" i="1" dirty="0">
                <a:solidFill>
                  <a:schemeClr val="tx1"/>
                </a:solidFill>
                <a:effectLst/>
              </a:rPr>
              <a:t>politiques en faveur des peuples </a:t>
            </a:r>
            <a:r>
              <a:rPr lang="fr-FR" sz="1400" i="1" dirty="0" smtClean="0">
                <a:solidFill>
                  <a:schemeClr val="tx1"/>
                </a:solidFill>
                <a:effectLst/>
              </a:rPr>
              <a:t>indigènes au Chili, Pérou, Equateur et Colombie </a:t>
            </a:r>
            <a:r>
              <a:rPr lang="fr-FR" sz="1400" i="1" dirty="0">
                <a:solidFill>
                  <a:schemeClr val="tx1"/>
                </a:solidFill>
                <a:effectLst/>
              </a:rPr>
              <a:t>dans le </a:t>
            </a:r>
            <a:r>
              <a:rPr lang="fr-FR" sz="1400" i="1" dirty="0" smtClean="0">
                <a:solidFill>
                  <a:schemeClr val="tx1"/>
                </a:solidFill>
                <a:effectLst/>
              </a:rPr>
              <a:t>secteur </a:t>
            </a:r>
            <a:r>
              <a:rPr lang="fr-FR" sz="1400" i="1" dirty="0">
                <a:solidFill>
                  <a:schemeClr val="tx1"/>
                </a:solidFill>
                <a:effectLst/>
              </a:rPr>
              <a:t>de l'éducation, des médias et plus généralement des droits politiques et sociaux</a:t>
            </a:r>
            <a:r>
              <a:rPr lang="fr-FR" sz="1400" i="1" dirty="0" smtClean="0">
                <a:solidFill>
                  <a:schemeClr val="tx1"/>
                </a:solidFill>
                <a:effectLst/>
              </a:rPr>
              <a:t>,</a:t>
            </a:r>
          </a:p>
          <a:p>
            <a:pPr marL="742950" lvl="1" indent="-285750" algn="l">
              <a:buClr>
                <a:srgbClr val="C52300"/>
              </a:buClr>
              <a:buFont typeface="Wingdings" charset="2"/>
              <a:buChar char="u"/>
            </a:pPr>
            <a:r>
              <a:rPr lang="fr-FR" sz="1400" i="1" dirty="0" smtClean="0">
                <a:solidFill>
                  <a:schemeClr val="tx1"/>
                </a:solidFill>
                <a:effectLst/>
              </a:rPr>
              <a:t> </a:t>
            </a:r>
            <a:r>
              <a:rPr lang="fr-FR" sz="1400" i="1" dirty="0">
                <a:solidFill>
                  <a:schemeClr val="tx1"/>
                </a:solidFill>
                <a:effectLst/>
              </a:rPr>
              <a:t>P</a:t>
            </a:r>
            <a:r>
              <a:rPr lang="fr-FR" sz="1400" i="1" dirty="0" smtClean="0">
                <a:solidFill>
                  <a:schemeClr val="tx1"/>
                </a:solidFill>
                <a:effectLst/>
              </a:rPr>
              <a:t>résenter </a:t>
            </a:r>
            <a:r>
              <a:rPr lang="fr-FR" sz="1400" i="1" dirty="0">
                <a:solidFill>
                  <a:schemeClr val="tx1"/>
                </a:solidFill>
                <a:effectLst/>
              </a:rPr>
              <a:t>un panorama de modalités de résistance de ces peuples pour </a:t>
            </a:r>
            <a:r>
              <a:rPr lang="fr-FR" sz="1400" i="1" dirty="0" smtClean="0">
                <a:solidFill>
                  <a:schemeClr val="tx1"/>
                </a:solidFill>
                <a:effectLst/>
              </a:rPr>
              <a:t>défendre </a:t>
            </a:r>
            <a:r>
              <a:rPr lang="fr-FR" sz="1400" i="1" dirty="0">
                <a:solidFill>
                  <a:schemeClr val="tx1"/>
                </a:solidFill>
                <a:effectLst/>
              </a:rPr>
              <a:t>leur langue, leur culture, leur mode de vie, leur territoire et </a:t>
            </a:r>
            <a:r>
              <a:rPr lang="fr-FR" sz="1400" i="1" dirty="0" smtClean="0">
                <a:solidFill>
                  <a:schemeClr val="tx1"/>
                </a:solidFill>
                <a:effectLst/>
              </a:rPr>
              <a:t>leur cosmovision.</a:t>
            </a:r>
          </a:p>
          <a:p>
            <a:pPr marL="285750" indent="-285750" algn="l">
              <a:buClr>
                <a:srgbClr val="C52300"/>
              </a:buClr>
              <a:buFont typeface="Wingdings" charset="2"/>
              <a:buChar char="Ø"/>
            </a:pPr>
            <a:r>
              <a:rPr lang="fr-FR" sz="1600" b="1" i="1" dirty="0" smtClean="0">
                <a:solidFill>
                  <a:srgbClr val="008000"/>
                </a:solidFill>
                <a:effectLst/>
              </a:rPr>
              <a:t>Terrain et matériau collecté:</a:t>
            </a:r>
          </a:p>
          <a:p>
            <a:pPr marL="742950" lvl="1" indent="-285750" algn="l">
              <a:buClr>
                <a:srgbClr val="C52300"/>
              </a:buClr>
              <a:buFont typeface="Wingdings" charset="2"/>
              <a:buChar char="u"/>
            </a:pPr>
            <a:r>
              <a:rPr lang="fr-FR" sz="1400" i="1" dirty="0" smtClean="0">
                <a:solidFill>
                  <a:srgbClr val="000000"/>
                </a:solidFill>
                <a:effectLst/>
              </a:rPr>
              <a:t>Séjour de 5 mois en Amérique latine d’octobre 2014 à mars 2015</a:t>
            </a:r>
          </a:p>
          <a:p>
            <a:pPr marL="742950" lvl="1" indent="-285750" algn="l">
              <a:buClr>
                <a:srgbClr val="C52300"/>
              </a:buClr>
              <a:buFont typeface="Wingdings" charset="2"/>
              <a:buChar char="u"/>
            </a:pPr>
            <a:r>
              <a:rPr lang="fr-FR" sz="1400" i="1" dirty="0" smtClean="0">
                <a:solidFill>
                  <a:srgbClr val="000000"/>
                </a:solidFill>
                <a:effectLst/>
              </a:rPr>
              <a:t>60 entretiens enregistrés, 33 dessins réalisés par des interviewés, documents pédagogiques, DVD d’émissions télévisées, littérature produite par les Ministères, enregistrements vidéo, photographies.</a:t>
            </a:r>
          </a:p>
          <a:p>
            <a:pPr algn="l">
              <a:buClr>
                <a:srgbClr val="C52300"/>
              </a:buClr>
            </a:pPr>
            <a:endParaRPr lang="fr-FR" sz="1600" dirty="0" smtClean="0">
              <a:solidFill>
                <a:schemeClr val="tx1"/>
              </a:solidFill>
              <a:effectLst/>
            </a:endParaRPr>
          </a:p>
          <a:p>
            <a:pPr marL="285750" indent="-285750" algn="l">
              <a:buClr>
                <a:srgbClr val="C52300"/>
              </a:buClr>
              <a:buFont typeface="Wingdings" charset="2"/>
              <a:buChar char="u"/>
            </a:pPr>
            <a:endParaRPr lang="fr-FR" sz="1600" i="1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18263" y="5871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 descr="Capture d’écran 2015-03-16 à 13.58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57227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Colloque</a:t>
            </a:r>
            <a:r>
              <a:rPr lang="en-US" dirty="0" smtClean="0"/>
              <a:t> RISC - 8 - 10 </a:t>
            </a:r>
            <a:r>
              <a:rPr lang="en-US" dirty="0" err="1" smtClean="0"/>
              <a:t>avril</a:t>
            </a:r>
            <a:r>
              <a:rPr lang="en-US" dirty="0" smtClean="0"/>
              <a:t>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647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123" y="1857228"/>
            <a:ext cx="9039877" cy="804886"/>
          </a:xfrm>
        </p:spPr>
        <p:txBody>
          <a:bodyPr anchor="t"/>
          <a:lstStyle/>
          <a:p>
            <a:r>
              <a:rPr lang="fr-FR" sz="20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Peuples Minorisés et cultures de résistance</a:t>
            </a:r>
            <a:br>
              <a:rPr lang="fr-FR" sz="20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</a:br>
            <a:r>
              <a:rPr lang="fr-FR" sz="18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Cadre théorique mobilisé</a:t>
            </a:r>
            <a:r>
              <a:rPr lang="fr-FR" sz="1800" b="0" dirty="0">
                <a:ln>
                  <a:solidFill>
                    <a:srgbClr val="0080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fr-FR" sz="1800" b="0" dirty="0">
                <a:ln>
                  <a:solidFill>
                    <a:srgbClr val="0080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</a:br>
            <a:r>
              <a:rPr lang="fr-FR" sz="1800" dirty="0" smtClean="0">
                <a:ln>
                  <a:solidFill>
                    <a:srgbClr val="0080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fr-FR" sz="1800" dirty="0" smtClean="0">
                <a:ln>
                  <a:solidFill>
                    <a:srgbClr val="0080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</a:br>
            <a:endParaRPr lang="fr-FR" sz="1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202" y="2662114"/>
            <a:ext cx="9039877" cy="3484535"/>
          </a:xfrm>
        </p:spPr>
        <p:txBody>
          <a:bodyPr numCol="1">
            <a:normAutofit/>
          </a:bodyPr>
          <a:lstStyle/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r>
              <a:rPr lang="fr-FR" sz="1800" i="1" dirty="0" smtClean="0">
                <a:solidFill>
                  <a:schemeClr val="tx1"/>
                </a:solidFill>
              </a:rPr>
              <a:t>Philosophie politique et sociologie d’inspiration </a:t>
            </a:r>
            <a:r>
              <a:rPr lang="fr-FR" sz="1800" i="1" dirty="0" err="1" smtClean="0">
                <a:solidFill>
                  <a:schemeClr val="tx1"/>
                </a:solidFill>
              </a:rPr>
              <a:t>francfortienne</a:t>
            </a:r>
            <a:r>
              <a:rPr lang="fr-FR" sz="1800" i="1" dirty="0" smtClean="0">
                <a:solidFill>
                  <a:schemeClr val="tx1"/>
                </a:solidFill>
              </a:rPr>
              <a:t> (</a:t>
            </a:r>
            <a:r>
              <a:rPr lang="fr-FR" sz="1800" i="1" dirty="0" err="1" smtClean="0">
                <a:solidFill>
                  <a:schemeClr val="tx1"/>
                </a:solidFill>
              </a:rPr>
              <a:t>Theodor</a:t>
            </a:r>
            <a:r>
              <a:rPr lang="fr-FR" sz="1800" i="1" dirty="0" smtClean="0">
                <a:solidFill>
                  <a:schemeClr val="tx1"/>
                </a:solidFill>
              </a:rPr>
              <a:t> Adorno, Max Horkheimer et plus récemment Axel </a:t>
            </a:r>
            <a:r>
              <a:rPr lang="fr-FR" sz="1800" i="1" dirty="0" err="1" smtClean="0">
                <a:solidFill>
                  <a:schemeClr val="tx1"/>
                </a:solidFill>
              </a:rPr>
              <a:t>Honneth</a:t>
            </a:r>
            <a:r>
              <a:rPr lang="fr-FR" sz="1800" i="1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endParaRPr lang="fr-FR" sz="1800" i="1" dirty="0" smtClean="0">
              <a:solidFill>
                <a:schemeClr val="tx1"/>
              </a:solidFill>
            </a:endParaRPr>
          </a:p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r>
              <a:rPr lang="fr-FR" sz="1800" i="1" dirty="0" smtClean="0">
                <a:solidFill>
                  <a:schemeClr val="tx1"/>
                </a:solidFill>
              </a:rPr>
              <a:t>Économie politique de la communication (Armand Mattelart)</a:t>
            </a:r>
          </a:p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endParaRPr lang="fr-FR" sz="1800" i="1" dirty="0">
              <a:solidFill>
                <a:schemeClr val="tx1"/>
              </a:solidFill>
            </a:endParaRPr>
          </a:p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r>
              <a:rPr lang="fr-FR" sz="1800" i="1" dirty="0" smtClean="0">
                <a:solidFill>
                  <a:schemeClr val="tx1"/>
                </a:solidFill>
              </a:rPr>
              <a:t>Théorie de la domination symbolique (Pierre Bourdieu)</a:t>
            </a:r>
          </a:p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endParaRPr lang="fr-FR" sz="1800" i="1" dirty="0" smtClean="0">
              <a:solidFill>
                <a:schemeClr val="tx1"/>
              </a:solidFill>
            </a:endParaRPr>
          </a:p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r>
              <a:rPr lang="fr-FR" sz="1800" i="1" dirty="0" smtClean="0">
                <a:solidFill>
                  <a:schemeClr val="tx1"/>
                </a:solidFill>
              </a:rPr>
              <a:t>Sociologie clinique et histoires de vie autour de Vincent de </a:t>
            </a:r>
            <a:r>
              <a:rPr lang="fr-FR" sz="1800" i="1" dirty="0" err="1" smtClean="0">
                <a:solidFill>
                  <a:schemeClr val="tx1"/>
                </a:solidFill>
              </a:rPr>
              <a:t>Gaulejac</a:t>
            </a:r>
            <a:endParaRPr lang="fr-FR" sz="1800" i="1" dirty="0" smtClean="0">
              <a:solidFill>
                <a:schemeClr val="tx1"/>
              </a:solidFill>
            </a:endParaRPr>
          </a:p>
          <a:p>
            <a:pPr algn="l">
              <a:buClr>
                <a:srgbClr val="C52300"/>
              </a:buClr>
            </a:pPr>
            <a:endParaRPr lang="fr-FR" sz="1600" b="1" i="1" dirty="0">
              <a:solidFill>
                <a:schemeClr val="tx1"/>
              </a:solidFill>
            </a:endParaRPr>
          </a:p>
          <a:p>
            <a:pPr>
              <a:buClr>
                <a:srgbClr val="C52300"/>
              </a:buClr>
            </a:pPr>
            <a:endParaRPr lang="fr-FR" sz="1400" i="1" dirty="0">
              <a:solidFill>
                <a:srgbClr val="750F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18263" y="5871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 descr="Capture d’écran 2015-03-16 à 13.58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57227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Colloque</a:t>
            </a:r>
            <a:r>
              <a:rPr lang="en-US" dirty="0" smtClean="0"/>
              <a:t> RISC - 8 - 10 </a:t>
            </a:r>
            <a:r>
              <a:rPr lang="en-US" dirty="0" err="1" smtClean="0"/>
              <a:t>avril</a:t>
            </a:r>
            <a:r>
              <a:rPr lang="en-US" dirty="0" smtClean="0"/>
              <a:t>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235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123" y="1857228"/>
            <a:ext cx="9039877" cy="784372"/>
          </a:xfrm>
        </p:spPr>
        <p:txBody>
          <a:bodyPr anchor="t"/>
          <a:lstStyle/>
          <a:p>
            <a:r>
              <a:rPr lang="fr-FR" sz="20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Peuples Minorisés et cultures de résistance</a:t>
            </a:r>
            <a:br>
              <a:rPr lang="fr-FR" sz="20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</a:br>
            <a:r>
              <a:rPr lang="fr-FR" sz="1800" b="0" i="1" dirty="0" smtClean="0">
                <a:ln>
                  <a:solidFill>
                    <a:srgbClr val="008000"/>
                  </a:solidFill>
                </a:ln>
                <a:solidFill>
                  <a:srgbClr val="FF0000"/>
                </a:solidFill>
              </a:rPr>
              <a:t>Quelques principes de l’approche critique</a:t>
            </a:r>
            <a:r>
              <a:rPr lang="fr-FR" sz="1800" b="0" i="1" dirty="0">
                <a:ln>
                  <a:solidFill>
                    <a:srgbClr val="008000"/>
                  </a:solidFill>
                </a:ln>
                <a:solidFill>
                  <a:srgbClr val="FF0000"/>
                </a:solidFill>
              </a:rPr>
              <a:t/>
            </a:r>
            <a:br>
              <a:rPr lang="fr-FR" sz="1800" b="0" i="1" dirty="0">
                <a:ln>
                  <a:solidFill>
                    <a:srgbClr val="008000"/>
                  </a:solidFill>
                </a:ln>
                <a:solidFill>
                  <a:srgbClr val="FF0000"/>
                </a:solidFill>
              </a:rPr>
            </a:br>
            <a:r>
              <a:rPr lang="fr-FR" sz="1800" b="0" i="1" dirty="0" smtClean="0">
                <a:ln>
                  <a:solidFill>
                    <a:srgbClr val="008000"/>
                  </a:solidFill>
                </a:ln>
                <a:solidFill>
                  <a:srgbClr val="FF0000"/>
                </a:solidFill>
              </a:rPr>
              <a:t/>
            </a:r>
            <a:br>
              <a:rPr lang="fr-FR" sz="1800" b="0" i="1" dirty="0" smtClean="0">
                <a:ln>
                  <a:solidFill>
                    <a:srgbClr val="008000"/>
                  </a:solidFill>
                </a:ln>
                <a:solidFill>
                  <a:srgbClr val="FF0000"/>
                </a:solidFill>
              </a:rPr>
            </a:br>
            <a:endParaRPr lang="fr-FR" sz="1800" b="0" i="1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202" y="2641600"/>
            <a:ext cx="9039877" cy="3505049"/>
          </a:xfrm>
        </p:spPr>
        <p:txBody>
          <a:bodyPr numCol="1">
            <a:normAutofit/>
          </a:bodyPr>
          <a:lstStyle/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r>
              <a:rPr lang="fr-FR" sz="1600" b="1" i="1" dirty="0" smtClean="0">
                <a:solidFill>
                  <a:schemeClr val="tx1"/>
                </a:solidFill>
              </a:rPr>
              <a:t>Une pensée capable de produire une vision globale du monde </a:t>
            </a:r>
            <a:r>
              <a:rPr lang="fr-FR" sz="1600" b="1" i="1" dirty="0" smtClean="0">
                <a:solidFill>
                  <a:schemeClr val="tx1"/>
                </a:solidFill>
              </a:rPr>
              <a:t>pluriel</a:t>
            </a:r>
            <a:r>
              <a:rPr lang="fr-FR" sz="1600" i="1" dirty="0" smtClean="0">
                <a:solidFill>
                  <a:schemeClr val="tx1"/>
                </a:solidFill>
              </a:rPr>
              <a:t>: </a:t>
            </a:r>
            <a:r>
              <a:rPr lang="fr-FR" sz="1600" i="1" dirty="0" smtClean="0">
                <a:solidFill>
                  <a:schemeClr val="tx1"/>
                </a:solidFill>
              </a:rPr>
              <a:t>contre l’hyper spécialisation des sciences sociales avec la volonté de promouvoir des approches transversales, pluridisciplinaires, de croiser les regards et les focales d’analyse.</a:t>
            </a:r>
            <a:endParaRPr lang="fr-FR" sz="1600" i="1" dirty="0">
              <a:solidFill>
                <a:schemeClr val="tx1"/>
              </a:solidFill>
            </a:endParaRPr>
          </a:p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r>
              <a:rPr lang="fr-FR" sz="1600" b="1" i="1" dirty="0" smtClean="0">
                <a:solidFill>
                  <a:schemeClr val="tx1"/>
                </a:solidFill>
              </a:rPr>
              <a:t>Une relation dialectique entre théorie et pratique: </a:t>
            </a:r>
            <a:r>
              <a:rPr lang="fr-FR" sz="1600" i="1" dirty="0" smtClean="0">
                <a:solidFill>
                  <a:schemeClr val="tx1"/>
                </a:solidFill>
              </a:rPr>
              <a:t>une sociologie publique réflexive dépassant la stricte distinction entre </a:t>
            </a:r>
            <a:r>
              <a:rPr lang="fr-FR" sz="1600" dirty="0" smtClean="0">
                <a:solidFill>
                  <a:schemeClr val="tx1"/>
                </a:solidFill>
              </a:rPr>
              <a:t>doxa et </a:t>
            </a:r>
            <a:r>
              <a:rPr lang="fr-FR" sz="1600" dirty="0" err="1" smtClean="0">
                <a:solidFill>
                  <a:schemeClr val="tx1"/>
                </a:solidFill>
              </a:rPr>
              <a:t>épistêmê</a:t>
            </a:r>
            <a:r>
              <a:rPr lang="fr-FR" sz="1600" dirty="0" smtClean="0">
                <a:solidFill>
                  <a:schemeClr val="tx1"/>
                </a:solidFill>
              </a:rPr>
              <a:t>.</a:t>
            </a:r>
            <a:endParaRPr lang="fr-FR" sz="1600" i="1" dirty="0">
              <a:solidFill>
                <a:schemeClr val="tx1"/>
              </a:solidFill>
            </a:endParaRPr>
          </a:p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r>
              <a:rPr lang="fr-FR" sz="1600" b="1" i="1" dirty="0" smtClean="0">
                <a:solidFill>
                  <a:schemeClr val="tx1"/>
                </a:solidFill>
              </a:rPr>
              <a:t>Une démystification de la neutralité axiologique</a:t>
            </a:r>
            <a:r>
              <a:rPr lang="fr-FR" sz="1600" i="1" dirty="0" smtClean="0">
                <a:solidFill>
                  <a:schemeClr val="tx1"/>
                </a:solidFill>
              </a:rPr>
              <a:t>: remettre en cause des oppositions artificielles de type </a:t>
            </a:r>
            <a:r>
              <a:rPr lang="fr-FR" sz="1600" i="1" dirty="0" err="1" smtClean="0">
                <a:solidFill>
                  <a:schemeClr val="tx1"/>
                </a:solidFill>
              </a:rPr>
              <a:t>Scholarship</a:t>
            </a:r>
            <a:r>
              <a:rPr lang="fr-FR" sz="1600" i="1" dirty="0" smtClean="0">
                <a:solidFill>
                  <a:schemeClr val="tx1"/>
                </a:solidFill>
              </a:rPr>
              <a:t>/</a:t>
            </a:r>
            <a:r>
              <a:rPr lang="fr-FR" sz="1600" i="1" dirty="0" err="1" smtClean="0">
                <a:solidFill>
                  <a:schemeClr val="tx1"/>
                </a:solidFill>
              </a:rPr>
              <a:t>commitment</a:t>
            </a:r>
            <a:r>
              <a:rPr lang="fr-FR" sz="1600" i="1" dirty="0" smtClean="0">
                <a:solidFill>
                  <a:schemeClr val="tx1"/>
                </a:solidFill>
              </a:rPr>
              <a:t>, savoir académique/engagement, normatif/descriptif. </a:t>
            </a:r>
            <a:endParaRPr lang="fr-FR" sz="1600" i="1" dirty="0">
              <a:solidFill>
                <a:schemeClr val="tx1"/>
              </a:solidFill>
            </a:endParaRPr>
          </a:p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r>
              <a:rPr lang="fr-FR" sz="1600" b="1" i="1" dirty="0" smtClean="0">
                <a:solidFill>
                  <a:schemeClr val="tx1"/>
                </a:solidFill>
              </a:rPr>
              <a:t>Une critique émancipatrice</a:t>
            </a:r>
            <a:r>
              <a:rPr lang="fr-FR" sz="1600" i="1" dirty="0" smtClean="0">
                <a:solidFill>
                  <a:schemeClr val="tx1"/>
                </a:solidFill>
              </a:rPr>
              <a:t>: solidarité avec le progrès social et les luttes.</a:t>
            </a:r>
            <a:endParaRPr lang="fr-FR" sz="1600" i="1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18263" y="5871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 descr="Capture d’écran 2015-03-16 à 13.58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57227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Colloque</a:t>
            </a:r>
            <a:r>
              <a:rPr lang="en-US" dirty="0" smtClean="0"/>
              <a:t> RISC - 8 - 10 </a:t>
            </a:r>
            <a:r>
              <a:rPr lang="en-US" dirty="0" err="1" smtClean="0"/>
              <a:t>avril</a:t>
            </a:r>
            <a:r>
              <a:rPr lang="en-US" dirty="0" smtClean="0"/>
              <a:t>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168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123" y="1857228"/>
            <a:ext cx="9039877" cy="809772"/>
          </a:xfrm>
        </p:spPr>
        <p:txBody>
          <a:bodyPr anchor="t"/>
          <a:lstStyle/>
          <a:p>
            <a:r>
              <a:rPr lang="fr-FR" sz="2000" b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Peuples Minorisés et cultures de résistance</a:t>
            </a:r>
            <a:br>
              <a:rPr lang="fr-FR" sz="2000" b="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</a:br>
            <a:r>
              <a:rPr lang="fr-FR" sz="1800" b="0" i="1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Questions méthodologiques: </a:t>
            </a:r>
            <a:r>
              <a:rPr lang="fr-FR" sz="1800" b="0" i="1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entretiens, dessins, blog</a:t>
            </a:r>
            <a:endParaRPr lang="fr-FR" sz="1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202" y="2565400"/>
            <a:ext cx="9039877" cy="3581249"/>
          </a:xfrm>
        </p:spPr>
        <p:txBody>
          <a:bodyPr numCol="1">
            <a:normAutofit lnSpcReduction="10000"/>
          </a:bodyPr>
          <a:lstStyle/>
          <a:p>
            <a:pPr algn="just"/>
            <a:r>
              <a:rPr lang="fr-FR" sz="1600" dirty="0" smtClean="0">
                <a:effectLst/>
              </a:rPr>
              <a:t>Une soixantaine d’entretiens avec 3 groupes d’interviewés</a:t>
            </a:r>
            <a:endParaRPr lang="fr-FR" sz="1600" dirty="0">
              <a:effectLst/>
            </a:endParaRP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Des acteurs institutionnels</a:t>
            </a: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Des chercheurs et travailleurs sociaux.</a:t>
            </a: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Des dirigeants, shamans et membres de communautés indigènes</a:t>
            </a:r>
            <a:endParaRPr lang="fr-FR" sz="140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fr-FR" sz="1600" dirty="0" smtClean="0">
                <a:effectLst/>
              </a:rPr>
              <a:t>Conduite d’entretien</a:t>
            </a:r>
            <a:endParaRPr lang="fr-FR" sz="1600" dirty="0">
              <a:effectLst/>
            </a:endParaRP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Rapport avec les interviewés : une relation de confiance autour de l’explicitation des motivations du chercheur et de sa familiarité </a:t>
            </a:r>
            <a:r>
              <a:rPr lang="fr-FR" sz="1400" smtClean="0">
                <a:solidFill>
                  <a:schemeClr val="tx1"/>
                </a:solidFill>
                <a:effectLst/>
              </a:rPr>
              <a:t>avec les </a:t>
            </a:r>
            <a:r>
              <a:rPr lang="fr-FR" sz="1400" dirty="0" smtClean="0">
                <a:solidFill>
                  <a:schemeClr val="tx1"/>
                </a:solidFill>
                <a:effectLst/>
              </a:rPr>
              <a:t>cultures minorisées.</a:t>
            </a: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Co-construction et partage de savoirs et expériences.</a:t>
            </a:r>
            <a:endParaRPr lang="fr-FR" sz="1400" dirty="0">
              <a:solidFill>
                <a:schemeClr val="tx1"/>
              </a:solidFill>
              <a:effectLst/>
            </a:endParaRP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Éthique et responsabilité de la recherche: une relation humaine et un engagement dans le temps</a:t>
            </a:r>
            <a:endParaRPr lang="fr-FR" sz="1400" dirty="0">
              <a:solidFill>
                <a:schemeClr val="tx1"/>
              </a:solidFill>
              <a:effectLst/>
            </a:endParaRP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Approche biographique : une écoute sensible et bienveillante des réalités vécues et des subjectivités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18263" y="5871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 descr="Capture d’écran 2015-03-16 à 13.58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57227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Colloque</a:t>
            </a:r>
            <a:r>
              <a:rPr lang="en-US" dirty="0" smtClean="0"/>
              <a:t> RISC - 8 - 10 </a:t>
            </a:r>
            <a:r>
              <a:rPr lang="en-US" dirty="0" err="1" smtClean="0"/>
              <a:t>avril</a:t>
            </a:r>
            <a:r>
              <a:rPr lang="en-US" dirty="0" smtClean="0"/>
              <a:t>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724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123" y="1857228"/>
            <a:ext cx="9039877" cy="809772"/>
          </a:xfrm>
        </p:spPr>
        <p:txBody>
          <a:bodyPr anchor="t"/>
          <a:lstStyle/>
          <a:p>
            <a:r>
              <a:rPr lang="fr-FR" sz="20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Peuples Minorisés et cultures de résistance</a:t>
            </a:r>
            <a:br>
              <a:rPr lang="fr-FR" sz="20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</a:br>
            <a:r>
              <a:rPr lang="fr-FR" sz="1800" b="0" i="1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Questions méthodologiques</a:t>
            </a:r>
            <a:r>
              <a:rPr lang="fr-FR" sz="1800" b="0" i="1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:</a:t>
            </a:r>
            <a:r>
              <a:rPr lang="fr-FR" sz="1800" b="0" i="1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 dessins</a:t>
            </a:r>
            <a:endParaRPr lang="fr-FR" sz="1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202" y="2565400"/>
            <a:ext cx="9039877" cy="3581249"/>
          </a:xfrm>
        </p:spPr>
        <p:txBody>
          <a:bodyPr numCol="1">
            <a:normAutofit/>
          </a:bodyPr>
          <a:lstStyle/>
          <a:p>
            <a:pPr algn="just"/>
            <a:endParaRPr lang="fr-FR" sz="1600" i="1" dirty="0" smtClean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18263" y="5871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 descr="Capture d’écran 2015-03-16 à 13.58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57227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Colloque</a:t>
            </a:r>
            <a:r>
              <a:rPr lang="en-US" dirty="0" smtClean="0"/>
              <a:t> RISC - 8 - 10 </a:t>
            </a:r>
            <a:r>
              <a:rPr lang="en-US" dirty="0" err="1" smtClean="0"/>
              <a:t>avril</a:t>
            </a:r>
            <a:r>
              <a:rPr lang="en-US" dirty="0" smtClean="0"/>
              <a:t> 2015</a:t>
            </a:r>
            <a:endParaRPr lang="en-US" dirty="0"/>
          </a:p>
        </p:txBody>
      </p:sp>
      <p:pic>
        <p:nvPicPr>
          <p:cNvPr id="5" name="Dessins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7200" y="2565400"/>
            <a:ext cx="5994400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6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123" y="1908027"/>
            <a:ext cx="9039877" cy="1025264"/>
          </a:xfrm>
        </p:spPr>
        <p:txBody>
          <a:bodyPr anchor="t"/>
          <a:lstStyle/>
          <a:p>
            <a:r>
              <a:rPr lang="fr-FR" sz="20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Peuples Minorisés et cultures de résistance</a:t>
            </a:r>
            <a:br>
              <a:rPr lang="fr-FR" sz="20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</a:br>
            <a:r>
              <a:rPr lang="fr-FR" sz="1800" b="0" i="1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Questions méthodologiques : blog, entretiens</a:t>
            </a:r>
            <a:r>
              <a:rPr lang="fr-FR" sz="1800" b="0" i="1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, dessins</a:t>
            </a:r>
            <a:br>
              <a:rPr lang="fr-FR" sz="1800" b="0" i="1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</a:br>
            <a:r>
              <a:rPr lang="fr-FR" sz="1400" b="0" i="1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  <a:hlinkClick r:id="rId3"/>
              </a:rPr>
              <a:t>https://jacquesguyotetdanieletephany.wordpress.com/</a:t>
            </a:r>
            <a:endParaRPr lang="fr-FR" sz="14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202" y="2794000"/>
            <a:ext cx="9039877" cy="3352649"/>
          </a:xfrm>
        </p:spPr>
        <p:txBody>
          <a:bodyPr numCol="1">
            <a:normAutofit/>
          </a:bodyPr>
          <a:lstStyle/>
          <a:p>
            <a:pPr marL="342900" indent="-342900" algn="l">
              <a:buClr>
                <a:srgbClr val="C52300"/>
              </a:buClr>
              <a:buFont typeface="Wingdings" charset="2"/>
              <a:buChar char="Ø"/>
            </a:pPr>
            <a:r>
              <a:rPr lang="fr-FR" sz="1600" b="1" i="1" dirty="0" smtClean="0">
                <a:solidFill>
                  <a:schemeClr val="tx1"/>
                </a:solidFill>
              </a:rPr>
              <a:t>Quid du blog</a:t>
            </a:r>
            <a:r>
              <a:rPr lang="fr-FR" sz="1600" i="1" dirty="0" smtClean="0">
                <a:solidFill>
                  <a:schemeClr val="tx1"/>
                </a:solidFill>
              </a:rPr>
              <a:t>:</a:t>
            </a:r>
            <a:endParaRPr lang="fr-FR" sz="1600" i="1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18263" y="5871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 descr="Capture d’écran 2015-03-16 à 13.58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57227"/>
          </a:xfrm>
          <a:prstGeom prst="rect">
            <a:avLst/>
          </a:prstGeom>
        </p:spPr>
      </p:pic>
      <p:pic>
        <p:nvPicPr>
          <p:cNvPr id="5" name="Image 4" descr="Capture d’écran 2015-03-30 à 17.29.2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599" y="2794000"/>
            <a:ext cx="7189509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92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123" y="1857228"/>
            <a:ext cx="9039877" cy="809772"/>
          </a:xfrm>
        </p:spPr>
        <p:txBody>
          <a:bodyPr anchor="t"/>
          <a:lstStyle/>
          <a:p>
            <a:r>
              <a:rPr lang="fr-FR" sz="2000" b="0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En guise de conclusion provisoire</a:t>
            </a:r>
            <a:r>
              <a:rPr lang="fr-FR" sz="1800" b="0" i="1" dirty="0" smtClean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.</a:t>
            </a:r>
            <a:endParaRPr lang="fr-FR" sz="1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202" y="2387600"/>
            <a:ext cx="9039877" cy="3937000"/>
          </a:xfrm>
        </p:spPr>
        <p:txBody>
          <a:bodyPr numCol="1">
            <a:normAutofit fontScale="92500" lnSpcReduction="20000"/>
          </a:bodyPr>
          <a:lstStyle/>
          <a:p>
            <a:pPr algn="just"/>
            <a:r>
              <a:rPr lang="fr-FR" sz="1600" dirty="0" smtClean="0">
                <a:effectLst/>
              </a:rPr>
              <a:t>Pertinence de la pensée critique.</a:t>
            </a:r>
          </a:p>
          <a:p>
            <a:pPr algn="just"/>
            <a:r>
              <a:rPr lang="fr-FR" sz="1600" dirty="0" smtClean="0">
                <a:effectLst/>
              </a:rPr>
              <a:t>Premières pistes autour la diversité linguistique et culturelle : </a:t>
            </a: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Un sujet très politique chez les Mapuches au Chili, les </a:t>
            </a:r>
            <a:r>
              <a:rPr lang="fr-FR" sz="1400" dirty="0" err="1" smtClean="0">
                <a:solidFill>
                  <a:schemeClr val="tx1"/>
                </a:solidFill>
                <a:effectLst/>
              </a:rPr>
              <a:t>Kichwas</a:t>
            </a:r>
            <a:r>
              <a:rPr lang="fr-FR" sz="1400" dirty="0" smtClean="0">
                <a:solidFill>
                  <a:schemeClr val="tx1"/>
                </a:solidFill>
                <a:effectLst/>
              </a:rPr>
              <a:t> au Pérou ou les peuples d’Amazonie</a:t>
            </a: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>
                <a:solidFill>
                  <a:schemeClr val="tx1"/>
                </a:solidFill>
                <a:effectLst/>
              </a:rPr>
              <a:t>Le développement des industries </a:t>
            </a:r>
            <a:r>
              <a:rPr lang="fr-FR" sz="1400" dirty="0" smtClean="0">
                <a:solidFill>
                  <a:schemeClr val="tx1"/>
                </a:solidFill>
                <a:effectLst/>
              </a:rPr>
              <a:t>minières ou pétrolières </a:t>
            </a:r>
            <a:r>
              <a:rPr lang="fr-FR" sz="1400" dirty="0">
                <a:solidFill>
                  <a:schemeClr val="tx1"/>
                </a:solidFill>
                <a:effectLst/>
              </a:rPr>
              <a:t>et la question des droits </a:t>
            </a:r>
            <a:r>
              <a:rPr lang="fr-FR" sz="1400" dirty="0" smtClean="0">
                <a:solidFill>
                  <a:schemeClr val="tx1"/>
                </a:solidFill>
                <a:effectLst/>
              </a:rPr>
              <a:t>territoriaux</a:t>
            </a:r>
            <a:endParaRPr lang="fr-FR" sz="1400" dirty="0">
              <a:solidFill>
                <a:schemeClr val="tx1"/>
              </a:solidFill>
              <a:effectLst/>
            </a:endParaRP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Le paradoxe de la diversité : entre instrumentalisation à des fins de promotion touristique et non reconnaissance</a:t>
            </a: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Le non-respect des cadres juridiques</a:t>
            </a: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Inégalités entre les peuples andins et les peuples amazoniens</a:t>
            </a:r>
            <a:endParaRPr lang="fr-FR" sz="1600" dirty="0">
              <a:effectLst/>
            </a:endParaRPr>
          </a:p>
          <a:p>
            <a:pPr algn="just"/>
            <a:r>
              <a:rPr lang="fr-FR" sz="1600" dirty="0" smtClean="0">
                <a:effectLst/>
              </a:rPr>
              <a:t>Suite de la recherche</a:t>
            </a:r>
            <a:r>
              <a:rPr lang="fr-FR" sz="1600" dirty="0">
                <a:effectLst/>
              </a:rPr>
              <a:t> :</a:t>
            </a: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>
                <a:solidFill>
                  <a:schemeClr val="tx1"/>
                </a:solidFill>
                <a:effectLst/>
              </a:rPr>
              <a:t>T</a:t>
            </a:r>
            <a:r>
              <a:rPr lang="fr-FR" sz="1400" dirty="0" smtClean="0">
                <a:solidFill>
                  <a:schemeClr val="tx1"/>
                </a:solidFill>
                <a:effectLst/>
              </a:rPr>
              <a:t>ranscription</a:t>
            </a:r>
            <a:r>
              <a:rPr lang="fr-FR" sz="1400" dirty="0">
                <a:solidFill>
                  <a:schemeClr val="tx1"/>
                </a:solidFill>
                <a:effectLst/>
              </a:rPr>
              <a:t>, </a:t>
            </a:r>
            <a:r>
              <a:rPr lang="fr-FR" sz="1400" dirty="0" smtClean="0">
                <a:solidFill>
                  <a:schemeClr val="tx1"/>
                </a:solidFill>
                <a:effectLst/>
              </a:rPr>
              <a:t>traduction </a:t>
            </a:r>
            <a:r>
              <a:rPr lang="fr-FR" sz="1400" dirty="0">
                <a:solidFill>
                  <a:schemeClr val="tx1"/>
                </a:solidFill>
                <a:effectLst/>
              </a:rPr>
              <a:t>et </a:t>
            </a:r>
            <a:r>
              <a:rPr lang="fr-FR" sz="1400" dirty="0" smtClean="0">
                <a:solidFill>
                  <a:schemeClr val="tx1"/>
                </a:solidFill>
                <a:effectLst/>
              </a:rPr>
              <a:t> </a:t>
            </a:r>
            <a:r>
              <a:rPr lang="fr-FR" sz="1400" dirty="0">
                <a:solidFill>
                  <a:schemeClr val="tx1"/>
                </a:solidFill>
                <a:effectLst/>
              </a:rPr>
              <a:t>mise en ligne </a:t>
            </a:r>
            <a:r>
              <a:rPr lang="fr-FR" sz="1400" dirty="0" smtClean="0">
                <a:solidFill>
                  <a:schemeClr val="tx1"/>
                </a:solidFill>
                <a:effectLst/>
              </a:rPr>
              <a:t>des entretiens; analyse des dessins.</a:t>
            </a: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Les autres sources (Littérature grise et textes officiels) permettant de contextualiser le cadre politique et socio-culturel de la recherche</a:t>
            </a:r>
            <a:endParaRPr lang="fr-FR" sz="1400" dirty="0">
              <a:solidFill>
                <a:schemeClr val="tx1"/>
              </a:solidFill>
              <a:effectLst/>
            </a:endParaRP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Le blog et son avenir comme espace de partage.</a:t>
            </a:r>
          </a:p>
          <a:p>
            <a:pPr marL="742950" lvl="1" indent="-285750" algn="just">
              <a:buClr>
                <a:srgbClr val="C52300"/>
              </a:buClr>
              <a:buFont typeface="Wingdings" charset="2"/>
              <a:buChar char="Ø"/>
            </a:pPr>
            <a:r>
              <a:rPr lang="fr-FR" sz="1400" dirty="0" smtClean="0">
                <a:solidFill>
                  <a:schemeClr val="tx1"/>
                </a:solidFill>
                <a:effectLst/>
              </a:rPr>
              <a:t>Une recherche comparative diachronique impliquant d’autres déplacements sur le terrain.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318263" y="5871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 descr="Capture d’écran 2015-03-16 à 13.58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57227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Colloque</a:t>
            </a:r>
            <a:r>
              <a:rPr lang="en-US" dirty="0" smtClean="0"/>
              <a:t> RISC - 8 - 10 </a:t>
            </a:r>
            <a:r>
              <a:rPr lang="en-US" dirty="0" err="1" smtClean="0"/>
              <a:t>avril</a:t>
            </a:r>
            <a:r>
              <a:rPr lang="en-US" dirty="0" smtClean="0"/>
              <a:t>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79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Été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Summer">
      <a:fillStyleLst>
        <a:solidFill>
          <a:schemeClr val="phClr"/>
        </a:solidFill>
        <a:solidFill>
          <a:schemeClr val="phClr">
            <a:tint val="90000"/>
            <a:satMod val="135000"/>
          </a:schemeClr>
        </a:solidFill>
        <a:solidFill>
          <a:schemeClr val="phClr">
            <a:shade val="80000"/>
            <a:satMod val="110000"/>
          </a:schemeClr>
        </a:solidFill>
      </a:fillStyleLst>
      <a:lnStyleLst>
        <a:ln w="9525" cap="flat" cmpd="sng" algn="ctr">
          <a:solidFill>
            <a:schemeClr val="phClr">
              <a:satMod val="135000"/>
            </a:schemeClr>
          </a:solidFill>
          <a:prstDash val="solid"/>
        </a:ln>
        <a:ln w="25400" cap="flat" cmpd="sng" algn="ctr">
          <a:solidFill>
            <a:schemeClr val="phClr">
              <a:satMod val="150000"/>
            </a:schemeClr>
          </a:solidFill>
          <a:prstDash val="solid"/>
        </a:ln>
        <a:ln w="38100" cap="flat" cmpd="sng" algn="ctr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sx="101000" sy="101000" algn="ctr" rotWithShape="0">
              <a:srgbClr val="000000">
                <a:alpha val="50000"/>
              </a:srgbClr>
            </a:outerShdw>
            <a:reflection blurRad="12700" stA="20000" endPos="35000" dist="63500" dir="5400000" sy="-100000" rotWithShape="0"/>
          </a:effectLst>
        </a:effectStyle>
        <a:effectStyle>
          <a:effectLst>
            <a:outerShdw blurRad="127000" sx="103000" sy="103000" algn="ctr" rotWithShape="0">
              <a:srgbClr val="FFFFFF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12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tx2"/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Été.thmx</Template>
  <TotalTime>775</TotalTime>
  <Words>586</Words>
  <Application>Microsoft Macintosh PowerPoint</Application>
  <PresentationFormat>Présentation à l'écran (4:3)</PresentationFormat>
  <Paragraphs>67</Paragraphs>
  <Slides>8</Slides>
  <Notes>3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Été</vt:lpstr>
      <vt:lpstr>Peuples Minorisés et cultures de résistance L’apport d’une sociologie critique et qualitative </vt:lpstr>
      <vt:lpstr>Peuples Minorisés et cultures de résistance  Quelques mots sur le projet</vt:lpstr>
      <vt:lpstr>Peuples Minorisés et cultures de résistance Cadre théorique mobilisé  </vt:lpstr>
      <vt:lpstr>Peuples Minorisés et cultures de résistance Quelques principes de l’approche critique  </vt:lpstr>
      <vt:lpstr>Peuples Minorisés et cultures de résistance Questions méthodologiques: entretiens, dessins, blog</vt:lpstr>
      <vt:lpstr>Peuples Minorisés et cultures de résistance Questions méthodologiques: dessins</vt:lpstr>
      <vt:lpstr>Peuples Minorisés et cultures de résistance Questions méthodologiques : blog, entretiens, dessins https://jacquesguyotetdanieletephany.wordpress.com/</vt:lpstr>
      <vt:lpstr>En guise de conclusion provisoire.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Peuples Minorisés et culture de résistance L’apport d’une sociologie critique et qrualitative</dc:title>
  <dc:creator>Utilisateur de Microsoft Office</dc:creator>
  <cp:lastModifiedBy>Utilisateur de Microsoft Office</cp:lastModifiedBy>
  <cp:revision>62</cp:revision>
  <dcterms:created xsi:type="dcterms:W3CDTF">2015-03-16T12:56:50Z</dcterms:created>
  <dcterms:modified xsi:type="dcterms:W3CDTF">2015-04-10T17:19:09Z</dcterms:modified>
</cp:coreProperties>
</file>